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6" r:id="rId1"/>
  </p:sldMasterIdLst>
  <p:notesMasterIdLst>
    <p:notesMasterId r:id="rId16"/>
  </p:notesMasterIdLst>
  <p:handoutMasterIdLst>
    <p:handoutMasterId r:id="rId17"/>
  </p:handoutMasterIdLst>
  <p:sldIdLst>
    <p:sldId id="256" r:id="rId2"/>
    <p:sldId id="273" r:id="rId3"/>
    <p:sldId id="261" r:id="rId4"/>
    <p:sldId id="264" r:id="rId5"/>
    <p:sldId id="271" r:id="rId6"/>
    <p:sldId id="270" r:id="rId7"/>
    <p:sldId id="269" r:id="rId8"/>
    <p:sldId id="272" r:id="rId9"/>
    <p:sldId id="265" r:id="rId10"/>
    <p:sldId id="263" r:id="rId11"/>
    <p:sldId id="268" r:id="rId12"/>
    <p:sldId id="262" r:id="rId13"/>
    <p:sldId id="266" r:id="rId14"/>
    <p:sldId id="267" r:id="rId15"/>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66765" autoAdjust="0"/>
  </p:normalViewPr>
  <p:slideViewPr>
    <p:cSldViewPr snapToGrid="0">
      <p:cViewPr varScale="1">
        <p:scale>
          <a:sx n="61" d="100"/>
          <a:sy n="61" d="100"/>
        </p:scale>
        <p:origin x="16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6434"/>
          </a:xfrm>
          <a:prstGeom prst="rect">
            <a:avLst/>
          </a:prstGeom>
        </p:spPr>
        <p:txBody>
          <a:bodyPr vert="horz" lIns="92446" tIns="46223" rIns="92446" bIns="46223" rtlCol="0"/>
          <a:lstStyle>
            <a:lvl1pPr algn="r">
              <a:defRPr sz="1200"/>
            </a:lvl1pPr>
          </a:lstStyle>
          <a:p>
            <a:fld id="{EE82E4F8-36F6-4F00-A475-DE5E295B84F6}" type="datetimeFigureOut">
              <a:rPr lang="en-US" smtClean="0"/>
              <a:t>2/14/2020</a:t>
            </a:fld>
            <a:endParaRPr lang="en-US"/>
          </a:p>
        </p:txBody>
      </p:sp>
      <p:sp>
        <p:nvSpPr>
          <p:cNvPr id="4" name="Footer Placeholder 3"/>
          <p:cNvSpPr>
            <a:spLocks noGrp="1"/>
          </p:cNvSpPr>
          <p:nvPr>
            <p:ph type="ftr" sz="quarter" idx="2"/>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6433"/>
          </a:xfrm>
          <a:prstGeom prst="rect">
            <a:avLst/>
          </a:prstGeom>
        </p:spPr>
        <p:txBody>
          <a:bodyPr vert="horz" lIns="92446" tIns="46223" rIns="92446" bIns="46223" rtlCol="0" anchor="b"/>
          <a:lstStyle>
            <a:lvl1pPr algn="r">
              <a:defRPr sz="1200"/>
            </a:lvl1pPr>
          </a:lstStyle>
          <a:p>
            <a:fld id="{1C22729C-0B1C-43C8-B631-B67EFAB757AD}" type="slidenum">
              <a:rPr lang="en-US" smtClean="0"/>
              <a:t>‹#›</a:t>
            </a:fld>
            <a:endParaRPr lang="en-US"/>
          </a:p>
        </p:txBody>
      </p:sp>
    </p:spTree>
    <p:extLst>
      <p:ext uri="{BB962C8B-B14F-4D97-AF65-F5344CB8AC3E}">
        <p14:creationId xmlns:p14="http://schemas.microsoft.com/office/powerpoint/2010/main" val="1238785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39FB9A19-9297-4E48-925D-C5AA21F15F76}" type="datetimeFigureOut">
              <a:rPr lang="en-US" smtClean="0"/>
              <a:t>2/14/2020</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D0C946A6-55C6-46D2-B627-6E64A1E06081}" type="slidenum">
              <a:rPr lang="en-US" smtClean="0"/>
              <a:t>‹#›</a:t>
            </a:fld>
            <a:endParaRPr lang="en-US"/>
          </a:p>
        </p:txBody>
      </p:sp>
    </p:spTree>
    <p:extLst>
      <p:ext uri="{BB962C8B-B14F-4D97-AF65-F5344CB8AC3E}">
        <p14:creationId xmlns:p14="http://schemas.microsoft.com/office/powerpoint/2010/main" val="2335494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https://www.youtube.com/watch?v=kv6HkipQcfA</a:t>
            </a:r>
            <a:endParaRPr lang="en-US" dirty="0"/>
          </a:p>
        </p:txBody>
      </p:sp>
      <p:sp>
        <p:nvSpPr>
          <p:cNvPr id="4" name="Slide Number Placeholder 3"/>
          <p:cNvSpPr>
            <a:spLocks noGrp="1"/>
          </p:cNvSpPr>
          <p:nvPr>
            <p:ph type="sldNum" sz="quarter" idx="10"/>
          </p:nvPr>
        </p:nvSpPr>
        <p:spPr/>
        <p:txBody>
          <a:bodyPr/>
          <a:lstStyle/>
          <a:p>
            <a:fld id="{D0C946A6-55C6-46D2-B627-6E64A1E06081}" type="slidenum">
              <a:rPr lang="en-US" smtClean="0"/>
              <a:t>3</a:t>
            </a:fld>
            <a:endParaRPr lang="en-US"/>
          </a:p>
        </p:txBody>
      </p:sp>
    </p:spTree>
    <p:extLst>
      <p:ext uri="{BB962C8B-B14F-4D97-AF65-F5344CB8AC3E}">
        <p14:creationId xmlns:p14="http://schemas.microsoft.com/office/powerpoint/2010/main" val="3062426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not to be used to diagnose</a:t>
            </a:r>
            <a:r>
              <a:rPr lang="en-US" baseline="0" dirty="0" smtClean="0"/>
              <a:t> </a:t>
            </a:r>
          </a:p>
          <a:p>
            <a:r>
              <a:rPr lang="en-US" baseline="0" dirty="0" smtClean="0"/>
              <a:t>If you believe you are experiencing one or more of these disorders talk with a doctor, therapist, or psychologist </a:t>
            </a:r>
          </a:p>
          <a:p>
            <a:endParaRPr lang="en-US" dirty="0"/>
          </a:p>
        </p:txBody>
      </p:sp>
      <p:sp>
        <p:nvSpPr>
          <p:cNvPr id="4" name="Slide Number Placeholder 3"/>
          <p:cNvSpPr>
            <a:spLocks noGrp="1"/>
          </p:cNvSpPr>
          <p:nvPr>
            <p:ph type="sldNum" sz="quarter" idx="10"/>
          </p:nvPr>
        </p:nvSpPr>
        <p:spPr/>
        <p:txBody>
          <a:bodyPr/>
          <a:lstStyle/>
          <a:p>
            <a:fld id="{D0C946A6-55C6-46D2-B627-6E64A1E06081}" type="slidenum">
              <a:rPr lang="en-US" smtClean="0"/>
              <a:t>5</a:t>
            </a:fld>
            <a:endParaRPr lang="en-US"/>
          </a:p>
        </p:txBody>
      </p:sp>
    </p:spTree>
    <p:extLst>
      <p:ext uri="{BB962C8B-B14F-4D97-AF65-F5344CB8AC3E}">
        <p14:creationId xmlns:p14="http://schemas.microsoft.com/office/powerpoint/2010/main" val="1053971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https://youtu.be/tzUoXJVI0wo</a:t>
            </a:r>
            <a:endParaRPr lang="en-US" dirty="0"/>
          </a:p>
        </p:txBody>
      </p:sp>
      <p:sp>
        <p:nvSpPr>
          <p:cNvPr id="4" name="Slide Number Placeholder 3"/>
          <p:cNvSpPr>
            <a:spLocks noGrp="1"/>
          </p:cNvSpPr>
          <p:nvPr>
            <p:ph type="sldNum" sz="quarter" idx="10"/>
          </p:nvPr>
        </p:nvSpPr>
        <p:spPr/>
        <p:txBody>
          <a:bodyPr/>
          <a:lstStyle/>
          <a:p>
            <a:fld id="{D0C946A6-55C6-46D2-B627-6E64A1E06081}" type="slidenum">
              <a:rPr lang="en-US" smtClean="0"/>
              <a:t>12</a:t>
            </a:fld>
            <a:endParaRPr lang="en-US"/>
          </a:p>
        </p:txBody>
      </p:sp>
    </p:spTree>
    <p:extLst>
      <p:ext uri="{BB962C8B-B14F-4D97-AF65-F5344CB8AC3E}">
        <p14:creationId xmlns:p14="http://schemas.microsoft.com/office/powerpoint/2010/main" val="3445363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61BEF0D-F0BB-DE4B-95CE-6DB70DBA9567}" type="datetimeFigureOut">
              <a:rPr lang="en-US" smtClean="0"/>
              <a:pPr/>
              <a:t>2/14/2020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D57F1E4F-1CFF-5643-939E-217C01CDF565}"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1466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064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6361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5463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61BEF0D-F0BB-DE4B-95CE-6DB70DBA9567}" type="datetimeFigureOut">
              <a:rPr lang="en-US" smtClean="0"/>
              <a:pPr/>
              <a:t>2/14/2020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8943969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7004326"/>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9111392"/>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6057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1135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B61BEF0D-F0BB-DE4B-95CE-6DB70DBA9567}" type="datetimeFigureOut">
              <a:rPr lang="en-US" smtClean="0"/>
              <a:pPr/>
              <a:t>2/14/2020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D57F1E4F-1CFF-5643-939E-217C01CDF565}" type="slidenum">
              <a:rPr lang="en-US" smtClean="0"/>
              <a:pPr/>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5772228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B61BEF0D-F0BB-DE4B-95CE-6DB70DBA9567}" type="datetimeFigureOut">
              <a:rPr lang="en-US" smtClean="0"/>
              <a:pPr/>
              <a:t>2/14/2020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2876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61BEF0D-F0BB-DE4B-95CE-6DB70DBA9567}" type="datetimeFigureOut">
              <a:rPr lang="en-US" smtClean="0"/>
              <a:pPr/>
              <a:t>2/14/2020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D57F1E4F-1CFF-5643-939E-217C01CDF565}"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88153049"/>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tzUoXJVI0wo" TargetMode="Externa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hyperlink" Target="https://teenlifeline.org/"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kv6HkipQcfA" TargetMode="Externa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rpolpKTWrp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Anxiety &amp; Depression</a:t>
            </a:r>
            <a:endParaRPr lang="en-US" dirty="0"/>
          </a:p>
        </p:txBody>
      </p:sp>
      <p:sp>
        <p:nvSpPr>
          <p:cNvPr id="3" name="Subtitle 2"/>
          <p:cNvSpPr>
            <a:spLocks noGrp="1"/>
          </p:cNvSpPr>
          <p:nvPr>
            <p:ph type="subTitle" idx="1"/>
          </p:nvPr>
        </p:nvSpPr>
        <p:spPr/>
        <p:txBody>
          <a:bodyPr/>
          <a:lstStyle/>
          <a:p>
            <a:r>
              <a:rPr lang="en-US" dirty="0" smtClean="0"/>
              <a:t>Julianne Haddad</a:t>
            </a:r>
            <a:endParaRPr lang="en-US" dirty="0"/>
          </a:p>
        </p:txBody>
      </p:sp>
    </p:spTree>
    <p:extLst>
      <p:ext uri="{BB962C8B-B14F-4D97-AF65-F5344CB8AC3E}">
        <p14:creationId xmlns:p14="http://schemas.microsoft.com/office/powerpoint/2010/main" val="2367443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cbt</a:t>
            </a:r>
            <a:endParaRPr lang="en-US" dirty="0"/>
          </a:p>
        </p:txBody>
      </p:sp>
      <p:pic>
        <p:nvPicPr>
          <p:cNvPr id="1026" name="Picture 2" descr="Image result for cb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6947" y="1511910"/>
            <a:ext cx="4415924" cy="441592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stretch>
            <a:fillRect/>
          </a:stretch>
        </p:blipFill>
        <p:spPr>
          <a:xfrm>
            <a:off x="5412871" y="1511910"/>
            <a:ext cx="6496964" cy="3201980"/>
          </a:xfrm>
          <a:prstGeom prst="rect">
            <a:avLst/>
          </a:prstGeom>
        </p:spPr>
      </p:pic>
    </p:spTree>
    <p:extLst>
      <p:ext uri="{BB962C8B-B14F-4D97-AF65-F5344CB8AC3E}">
        <p14:creationId xmlns:p14="http://schemas.microsoft.com/office/powerpoint/2010/main" val="285125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Worksheet activity</a:t>
            </a:r>
            <a:endParaRPr lang="en-US" dirty="0"/>
          </a:p>
        </p:txBody>
      </p:sp>
    </p:spTree>
    <p:extLst>
      <p:ext uri="{BB962C8B-B14F-4D97-AF65-F5344CB8AC3E}">
        <p14:creationId xmlns:p14="http://schemas.microsoft.com/office/powerpoint/2010/main" val="19846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Diffusing your thoughts </a:t>
            </a:r>
            <a:endParaRPr lang="en-US" dirty="0"/>
          </a:p>
        </p:txBody>
      </p:sp>
      <p:pic>
        <p:nvPicPr>
          <p:cNvPr id="4" name="tzUoXJVI0wo"/>
          <p:cNvPicPr>
            <a:picLocks noGrp="1" noRot="1" noChangeAspect="1"/>
          </p:cNvPicPr>
          <p:nvPr>
            <p:ph idx="1"/>
            <a:videoFile r:link="rId1"/>
          </p:nvPr>
        </p:nvPicPr>
        <p:blipFill>
          <a:blip r:embed="rId4"/>
          <a:stretch>
            <a:fillRect/>
          </a:stretch>
        </p:blipFill>
        <p:spPr>
          <a:xfrm>
            <a:off x="4054475" y="2797175"/>
            <a:ext cx="4572000" cy="2571750"/>
          </a:xfrm>
          <a:prstGeom prst="rect">
            <a:avLst/>
          </a:prstGeom>
        </p:spPr>
      </p:pic>
    </p:spTree>
    <p:extLst>
      <p:ext uri="{BB962C8B-B14F-4D97-AF65-F5344CB8AC3E}">
        <p14:creationId xmlns:p14="http://schemas.microsoft.com/office/powerpoint/2010/main" val="16257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tips for dealing w/ anxiety and depression</a:t>
            </a:r>
            <a:endParaRPr lang="en-US" dirty="0"/>
          </a:p>
        </p:txBody>
      </p:sp>
      <p:sp>
        <p:nvSpPr>
          <p:cNvPr id="3" name="Content Placeholder 2"/>
          <p:cNvSpPr>
            <a:spLocks noGrp="1"/>
          </p:cNvSpPr>
          <p:nvPr>
            <p:ph idx="1"/>
          </p:nvPr>
        </p:nvSpPr>
        <p:spPr/>
        <p:txBody>
          <a:bodyPr/>
          <a:lstStyle/>
          <a:p>
            <a:r>
              <a:rPr lang="en-US" sz="2400" dirty="0" smtClean="0"/>
              <a:t>Meditation</a:t>
            </a:r>
          </a:p>
          <a:p>
            <a:r>
              <a:rPr lang="en-US" sz="2400" dirty="0" smtClean="0"/>
              <a:t>Healthy balanced diet (Protein, fruits, veggies, healthy fats) </a:t>
            </a:r>
          </a:p>
          <a:p>
            <a:r>
              <a:rPr lang="en-US" sz="2400" dirty="0" smtClean="0"/>
              <a:t>Exercise!</a:t>
            </a:r>
          </a:p>
          <a:p>
            <a:r>
              <a:rPr lang="en-US" sz="2400" dirty="0" smtClean="0"/>
              <a:t>Seek professional help (therapy, psychiatry, doctor, naturopathic doctor) </a:t>
            </a:r>
          </a:p>
          <a:p>
            <a:pPr lvl="1"/>
            <a:r>
              <a:rPr lang="en-US" sz="2200" dirty="0" smtClean="0"/>
              <a:t>DON’T BE EMBARRESSED TO DO SO </a:t>
            </a:r>
            <a:r>
              <a:rPr lang="en-US" sz="2200" dirty="0" smtClean="0">
                <a:sym typeface="Wingdings" panose="05000000000000000000" pitchFamily="2" charset="2"/>
              </a:rPr>
              <a:t> </a:t>
            </a:r>
            <a:endParaRPr lang="en-US" sz="2200" dirty="0" smtClean="0"/>
          </a:p>
          <a:p>
            <a:r>
              <a:rPr lang="en-US" sz="2400" dirty="0" smtClean="0"/>
              <a:t>Self help books </a:t>
            </a:r>
          </a:p>
          <a:p>
            <a:r>
              <a:rPr lang="en-US" sz="2400" dirty="0" smtClean="0"/>
              <a:t>Positive support system </a:t>
            </a:r>
          </a:p>
          <a:p>
            <a:pPr marL="0" indent="0">
              <a:buNone/>
            </a:pPr>
            <a:endParaRPr lang="en-US" dirty="0"/>
          </a:p>
        </p:txBody>
      </p:sp>
    </p:spTree>
    <p:extLst>
      <p:ext uri="{BB962C8B-B14F-4D97-AF65-F5344CB8AC3E}">
        <p14:creationId xmlns:p14="http://schemas.microsoft.com/office/powerpoint/2010/main" val="2295304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 &amp; Apps </a:t>
            </a:r>
            <a:endParaRPr lang="en-US" dirty="0"/>
          </a:p>
        </p:txBody>
      </p:sp>
      <p:pic>
        <p:nvPicPr>
          <p:cNvPr id="4" name="Content Placeholder 3"/>
          <p:cNvPicPr>
            <a:picLocks noGrp="1" noChangeAspect="1"/>
          </p:cNvPicPr>
          <p:nvPr>
            <p:ph idx="1"/>
          </p:nvPr>
        </p:nvPicPr>
        <p:blipFill>
          <a:blip r:embed="rId2"/>
          <a:stretch>
            <a:fillRect/>
          </a:stretch>
        </p:blipFill>
        <p:spPr>
          <a:xfrm>
            <a:off x="1026357" y="2010212"/>
            <a:ext cx="2412836" cy="3627139"/>
          </a:xfrm>
          <a:prstGeom prst="rect">
            <a:avLst/>
          </a:prstGeom>
        </p:spPr>
      </p:pic>
      <p:pic>
        <p:nvPicPr>
          <p:cNvPr id="5" name="Picture 4"/>
          <p:cNvPicPr>
            <a:picLocks noChangeAspect="1"/>
          </p:cNvPicPr>
          <p:nvPr/>
        </p:nvPicPr>
        <p:blipFill>
          <a:blip r:embed="rId3"/>
          <a:stretch>
            <a:fillRect/>
          </a:stretch>
        </p:blipFill>
        <p:spPr>
          <a:xfrm>
            <a:off x="3442457" y="2010212"/>
            <a:ext cx="2380594" cy="3666409"/>
          </a:xfrm>
          <a:prstGeom prst="rect">
            <a:avLst/>
          </a:prstGeom>
        </p:spPr>
      </p:pic>
      <p:pic>
        <p:nvPicPr>
          <p:cNvPr id="6" name="Picture 5"/>
          <p:cNvPicPr>
            <a:picLocks noChangeAspect="1"/>
          </p:cNvPicPr>
          <p:nvPr/>
        </p:nvPicPr>
        <p:blipFill>
          <a:blip r:embed="rId4"/>
          <a:stretch>
            <a:fillRect/>
          </a:stretch>
        </p:blipFill>
        <p:spPr>
          <a:xfrm>
            <a:off x="5823051" y="2010212"/>
            <a:ext cx="2387122" cy="3666409"/>
          </a:xfrm>
          <a:prstGeom prst="rect">
            <a:avLst/>
          </a:prstGeom>
        </p:spPr>
      </p:pic>
      <p:pic>
        <p:nvPicPr>
          <p:cNvPr id="7" name="Picture 6"/>
          <p:cNvPicPr>
            <a:picLocks noChangeAspect="1"/>
          </p:cNvPicPr>
          <p:nvPr/>
        </p:nvPicPr>
        <p:blipFill>
          <a:blip r:embed="rId5"/>
          <a:stretch>
            <a:fillRect/>
          </a:stretch>
        </p:blipFill>
        <p:spPr>
          <a:xfrm>
            <a:off x="8051562" y="77926"/>
            <a:ext cx="3709513" cy="1932286"/>
          </a:xfrm>
          <a:prstGeom prst="rect">
            <a:avLst/>
          </a:prstGeom>
        </p:spPr>
      </p:pic>
      <p:pic>
        <p:nvPicPr>
          <p:cNvPr id="8" name="Picture 7"/>
          <p:cNvPicPr>
            <a:picLocks noChangeAspect="1"/>
          </p:cNvPicPr>
          <p:nvPr/>
        </p:nvPicPr>
        <p:blipFill>
          <a:blip r:embed="rId6"/>
          <a:stretch>
            <a:fillRect/>
          </a:stretch>
        </p:blipFill>
        <p:spPr>
          <a:xfrm>
            <a:off x="8080418" y="2010213"/>
            <a:ext cx="3990292" cy="2246478"/>
          </a:xfrm>
          <a:prstGeom prst="rect">
            <a:avLst/>
          </a:prstGeom>
        </p:spPr>
      </p:pic>
      <p:pic>
        <p:nvPicPr>
          <p:cNvPr id="9" name="Picture 8"/>
          <p:cNvPicPr>
            <a:picLocks noChangeAspect="1"/>
          </p:cNvPicPr>
          <p:nvPr/>
        </p:nvPicPr>
        <p:blipFill>
          <a:blip r:embed="rId7"/>
          <a:stretch>
            <a:fillRect/>
          </a:stretch>
        </p:blipFill>
        <p:spPr>
          <a:xfrm>
            <a:off x="8239029" y="4256691"/>
            <a:ext cx="1310550" cy="2504235"/>
          </a:xfrm>
          <a:prstGeom prst="rect">
            <a:avLst/>
          </a:prstGeom>
        </p:spPr>
      </p:pic>
    </p:spTree>
    <p:extLst>
      <p:ext uri="{BB962C8B-B14F-4D97-AF65-F5344CB8AC3E}">
        <p14:creationId xmlns:p14="http://schemas.microsoft.com/office/powerpoint/2010/main" val="2238993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Presenter: Teen lifeline</a:t>
            </a:r>
            <a:endParaRPr lang="en-US" dirty="0"/>
          </a:p>
        </p:txBody>
      </p:sp>
      <p:sp>
        <p:nvSpPr>
          <p:cNvPr id="5" name="Text Placeholder 4"/>
          <p:cNvSpPr>
            <a:spLocks noGrp="1"/>
          </p:cNvSpPr>
          <p:nvPr>
            <p:ph type="body" idx="1"/>
          </p:nvPr>
        </p:nvSpPr>
        <p:spPr/>
        <p:txBody>
          <a:bodyPr>
            <a:normAutofit/>
          </a:bodyPr>
          <a:lstStyle/>
          <a:p>
            <a:r>
              <a:rPr lang="en-US" sz="2800" dirty="0">
                <a:hlinkClick r:id="rId2"/>
              </a:rPr>
              <a:t>https://teenlifeline.org/</a:t>
            </a:r>
            <a:endParaRPr lang="en-US" sz="2800" dirty="0"/>
          </a:p>
        </p:txBody>
      </p:sp>
    </p:spTree>
    <p:extLst>
      <p:ext uri="{BB962C8B-B14F-4D97-AF65-F5344CB8AC3E}">
        <p14:creationId xmlns:p14="http://schemas.microsoft.com/office/powerpoint/2010/main" val="2054390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the human mind</a:t>
            </a:r>
            <a:endParaRPr lang="en-US" dirty="0"/>
          </a:p>
        </p:txBody>
      </p:sp>
      <p:pic>
        <p:nvPicPr>
          <p:cNvPr id="4" name="kv6HkipQcfA"/>
          <p:cNvPicPr>
            <a:picLocks noGrp="1" noRot="1" noChangeAspect="1"/>
          </p:cNvPicPr>
          <p:nvPr>
            <p:ph idx="1"/>
            <a:videoFile r:link="rId1"/>
          </p:nvPr>
        </p:nvPicPr>
        <p:blipFill>
          <a:blip r:embed="rId4"/>
          <a:stretch>
            <a:fillRect/>
          </a:stretch>
        </p:blipFill>
        <p:spPr>
          <a:xfrm>
            <a:off x="2039815" y="1536440"/>
            <a:ext cx="7491047" cy="4213714"/>
          </a:xfrm>
          <a:prstGeom prst="rect">
            <a:avLst/>
          </a:prstGeom>
        </p:spPr>
      </p:pic>
    </p:spTree>
    <p:extLst>
      <p:ext uri="{BB962C8B-B14F-4D97-AF65-F5344CB8AC3E}">
        <p14:creationId xmlns:p14="http://schemas.microsoft.com/office/powerpoint/2010/main" val="465117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ANXIETY</a:t>
            </a:r>
            <a:endParaRPr lang="en-US" dirty="0"/>
          </a:p>
        </p:txBody>
      </p:sp>
      <p:sp>
        <p:nvSpPr>
          <p:cNvPr id="5" name="Content Placeholder 4"/>
          <p:cNvSpPr>
            <a:spLocks noGrp="1"/>
          </p:cNvSpPr>
          <p:nvPr>
            <p:ph idx="1"/>
          </p:nvPr>
        </p:nvSpPr>
        <p:spPr/>
        <p:txBody>
          <a:bodyPr/>
          <a:lstStyle/>
          <a:p>
            <a:r>
              <a:rPr lang="en-US" dirty="0"/>
              <a:t>In an anxiety-related disorder, your fear or worry does not go away and can get worse over time. It can influence your life to the extent that it can interfere with daily activities like school, work and/or relationships</a:t>
            </a:r>
            <a:r>
              <a:rPr lang="en-US" dirty="0" smtClean="0"/>
              <a:t>.</a:t>
            </a:r>
          </a:p>
          <a:p>
            <a:r>
              <a:rPr lang="en-US" dirty="0" smtClean="0"/>
              <a:t>40 million Americans struggle with anxiety disorders </a:t>
            </a:r>
            <a:endParaRPr lang="en-US" dirty="0"/>
          </a:p>
        </p:txBody>
      </p:sp>
    </p:spTree>
    <p:extLst>
      <p:ext uri="{BB962C8B-B14F-4D97-AF65-F5344CB8AC3E}">
        <p14:creationId xmlns:p14="http://schemas.microsoft.com/office/powerpoint/2010/main" val="1798259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common types of anxiety disorders </a:t>
            </a:r>
            <a:endParaRPr lang="en-US" dirty="0"/>
          </a:p>
        </p:txBody>
      </p:sp>
      <p:sp>
        <p:nvSpPr>
          <p:cNvPr id="3" name="Content Placeholder 2"/>
          <p:cNvSpPr>
            <a:spLocks noGrp="1"/>
          </p:cNvSpPr>
          <p:nvPr>
            <p:ph sz="half" idx="1"/>
          </p:nvPr>
        </p:nvSpPr>
        <p:spPr/>
        <p:txBody>
          <a:bodyPr>
            <a:normAutofit/>
          </a:bodyPr>
          <a:lstStyle/>
          <a:p>
            <a:pPr lvl="0">
              <a:buClr>
                <a:srgbClr val="0B082E"/>
              </a:buClr>
            </a:pPr>
            <a:r>
              <a:rPr lang="en-US" b="1" dirty="0" smtClean="0">
                <a:solidFill>
                  <a:prstClr val="black">
                    <a:lumMod val="65000"/>
                    <a:lumOff val="35000"/>
                  </a:prstClr>
                </a:solidFill>
              </a:rPr>
              <a:t>Generalized </a:t>
            </a:r>
            <a:r>
              <a:rPr lang="en-US" b="1" dirty="0">
                <a:solidFill>
                  <a:prstClr val="black">
                    <a:lumMod val="65000"/>
                    <a:lumOff val="35000"/>
                  </a:prstClr>
                </a:solidFill>
              </a:rPr>
              <a:t>Anxiety </a:t>
            </a:r>
            <a:r>
              <a:rPr lang="en-US" b="1" dirty="0" smtClean="0">
                <a:solidFill>
                  <a:prstClr val="black">
                    <a:lumMod val="65000"/>
                    <a:lumOff val="35000"/>
                  </a:prstClr>
                </a:solidFill>
              </a:rPr>
              <a:t>Disorder</a:t>
            </a:r>
          </a:p>
          <a:p>
            <a:pPr lvl="1">
              <a:buClr>
                <a:srgbClr val="0B082E"/>
              </a:buClr>
            </a:pPr>
            <a:r>
              <a:rPr lang="en-US" altLang="en-US" dirty="0">
                <a:latin typeface="Calisto MT" panose="02040603050505030304" pitchFamily="18" charset="0"/>
              </a:rPr>
              <a:t>persistent, irrational and extreme worry</a:t>
            </a:r>
            <a:endParaRPr lang="en-US" dirty="0">
              <a:solidFill>
                <a:prstClr val="black">
                  <a:lumMod val="65000"/>
                  <a:lumOff val="35000"/>
                </a:prstClr>
              </a:solidFill>
            </a:endParaRPr>
          </a:p>
          <a:p>
            <a:pPr lvl="0">
              <a:buClr>
                <a:srgbClr val="0B082E"/>
              </a:buClr>
            </a:pPr>
            <a:r>
              <a:rPr lang="en-US" b="1" dirty="0">
                <a:solidFill>
                  <a:prstClr val="black">
                    <a:lumMod val="65000"/>
                    <a:lumOff val="35000"/>
                  </a:prstClr>
                </a:solidFill>
              </a:rPr>
              <a:t>Obsessive-Compulsive Disorder (OCD</a:t>
            </a:r>
            <a:r>
              <a:rPr lang="en-US" dirty="0">
                <a:solidFill>
                  <a:prstClr val="black">
                    <a:lumMod val="65000"/>
                    <a:lumOff val="35000"/>
                  </a:prstClr>
                </a:solidFill>
              </a:rPr>
              <a:t>) </a:t>
            </a:r>
            <a:endParaRPr lang="en-US" dirty="0" smtClean="0">
              <a:solidFill>
                <a:prstClr val="black">
                  <a:lumMod val="65000"/>
                  <a:lumOff val="35000"/>
                </a:prstClr>
              </a:solidFill>
            </a:endParaRPr>
          </a:p>
          <a:p>
            <a:pPr lvl="1">
              <a:buClr>
                <a:srgbClr val="0B082E"/>
              </a:buClr>
            </a:pPr>
            <a:r>
              <a:rPr lang="en-US" altLang="en-US" dirty="0" smtClean="0">
                <a:latin typeface="Calisto MT" panose="02040603050505030304" pitchFamily="18" charset="0"/>
              </a:rPr>
              <a:t>persistent</a:t>
            </a:r>
            <a:r>
              <a:rPr lang="en-US" altLang="en-US" dirty="0">
                <a:latin typeface="Calisto MT" panose="02040603050505030304" pitchFamily="18" charset="0"/>
              </a:rPr>
              <a:t>, recurring thoughts (obsessions) and engage in compulsive ritualistic behaviors in order to reduce the anxiety associated with these obsessions (e.g. constant hand washing).</a:t>
            </a:r>
          </a:p>
          <a:p>
            <a:pPr lvl="1">
              <a:buClr>
                <a:srgbClr val="0B082E"/>
              </a:buClr>
            </a:pPr>
            <a:endParaRPr lang="en-US" dirty="0">
              <a:solidFill>
                <a:prstClr val="black">
                  <a:lumMod val="65000"/>
                  <a:lumOff val="35000"/>
                </a:prstClr>
              </a:solidFill>
            </a:endParaRPr>
          </a:p>
          <a:p>
            <a:pPr marL="0" indent="0">
              <a:buNone/>
            </a:pPr>
            <a:endParaRPr lang="en-US" dirty="0"/>
          </a:p>
        </p:txBody>
      </p:sp>
      <p:sp>
        <p:nvSpPr>
          <p:cNvPr id="4" name="Content Placeholder 3"/>
          <p:cNvSpPr>
            <a:spLocks noGrp="1"/>
          </p:cNvSpPr>
          <p:nvPr>
            <p:ph sz="half" idx="2"/>
          </p:nvPr>
        </p:nvSpPr>
        <p:spPr>
          <a:xfrm>
            <a:off x="6057900" y="1466193"/>
            <a:ext cx="5390496" cy="5060731"/>
          </a:xfrm>
        </p:spPr>
        <p:txBody>
          <a:bodyPr>
            <a:normAutofit/>
          </a:bodyPr>
          <a:lstStyle/>
          <a:p>
            <a:pPr lvl="0">
              <a:buClr>
                <a:srgbClr val="0B082E"/>
              </a:buClr>
            </a:pPr>
            <a:r>
              <a:rPr lang="en-US" b="1" dirty="0" smtClean="0">
                <a:solidFill>
                  <a:prstClr val="black">
                    <a:lumMod val="65000"/>
                    <a:lumOff val="35000"/>
                  </a:prstClr>
                </a:solidFill>
              </a:rPr>
              <a:t>Panic Disorder</a:t>
            </a:r>
          </a:p>
          <a:p>
            <a:pPr lvl="1">
              <a:buClr>
                <a:srgbClr val="0B082E"/>
              </a:buClr>
            </a:pPr>
            <a:r>
              <a:rPr lang="en-US" altLang="en-US" dirty="0">
                <a:latin typeface="Calisto MT" panose="02040603050505030304" pitchFamily="18" charset="0"/>
              </a:rPr>
              <a:t>Characterized by unpredictable panic attacks</a:t>
            </a:r>
            <a:endParaRPr lang="en-US" b="1" dirty="0" smtClean="0">
              <a:solidFill>
                <a:prstClr val="black">
                  <a:lumMod val="65000"/>
                  <a:lumOff val="35000"/>
                </a:prstClr>
              </a:solidFill>
            </a:endParaRPr>
          </a:p>
          <a:p>
            <a:pPr lvl="0">
              <a:buClr>
                <a:srgbClr val="0B082E"/>
              </a:buClr>
            </a:pPr>
            <a:r>
              <a:rPr lang="en-US" b="1" dirty="0" smtClean="0">
                <a:solidFill>
                  <a:prstClr val="black">
                    <a:lumMod val="65000"/>
                    <a:lumOff val="35000"/>
                  </a:prstClr>
                </a:solidFill>
              </a:rPr>
              <a:t>Post-Traumatic </a:t>
            </a:r>
            <a:r>
              <a:rPr lang="en-US" b="1" dirty="0">
                <a:solidFill>
                  <a:prstClr val="black">
                    <a:lumMod val="65000"/>
                    <a:lumOff val="35000"/>
                  </a:prstClr>
                </a:solidFill>
              </a:rPr>
              <a:t>Stress Disorder</a:t>
            </a:r>
            <a:r>
              <a:rPr lang="en-US" dirty="0">
                <a:solidFill>
                  <a:prstClr val="black">
                    <a:lumMod val="65000"/>
                    <a:lumOff val="35000"/>
                  </a:prstClr>
                </a:solidFill>
              </a:rPr>
              <a:t> (</a:t>
            </a:r>
            <a:r>
              <a:rPr lang="en-US" b="1" dirty="0">
                <a:solidFill>
                  <a:prstClr val="black">
                    <a:lumMod val="65000"/>
                    <a:lumOff val="35000"/>
                  </a:prstClr>
                </a:solidFill>
              </a:rPr>
              <a:t>PTSD</a:t>
            </a:r>
            <a:r>
              <a:rPr lang="en-US" dirty="0" smtClean="0">
                <a:solidFill>
                  <a:prstClr val="black">
                    <a:lumMod val="65000"/>
                    <a:lumOff val="35000"/>
                  </a:prstClr>
                </a:solidFill>
              </a:rPr>
              <a:t>)</a:t>
            </a:r>
          </a:p>
          <a:p>
            <a:pPr lvl="1">
              <a:buClr>
                <a:srgbClr val="0B082E"/>
              </a:buClr>
            </a:pPr>
            <a:r>
              <a:rPr lang="en-US" dirty="0" smtClean="0">
                <a:solidFill>
                  <a:prstClr val="black">
                    <a:lumMod val="65000"/>
                    <a:lumOff val="35000"/>
                  </a:prstClr>
                </a:solidFill>
              </a:rPr>
              <a:t> </a:t>
            </a:r>
            <a:r>
              <a:rPr lang="en-US" altLang="en-US" dirty="0">
                <a:latin typeface="Calisto MT" panose="02040603050505030304" pitchFamily="18" charset="0"/>
              </a:rPr>
              <a:t>can follow an exposure to a traumatic </a:t>
            </a:r>
            <a:r>
              <a:rPr lang="en-US" altLang="en-US" dirty="0" smtClean="0">
                <a:latin typeface="Calisto MT" panose="02040603050505030304" pitchFamily="18" charset="0"/>
              </a:rPr>
              <a:t>event</a:t>
            </a:r>
          </a:p>
          <a:p>
            <a:pPr lvl="1">
              <a:buClr>
                <a:srgbClr val="0B082E"/>
              </a:buClr>
            </a:pPr>
            <a:r>
              <a:rPr lang="en-US" altLang="en-US" dirty="0">
                <a:latin typeface="Calisto MT" panose="02040603050505030304" pitchFamily="18" charset="0"/>
              </a:rPr>
              <a:t>reliving of the traumatic event, avoidance behaviors and emotional numbing, and physiological arousal such as difficulty sleeping, irritability or poor concentration. </a:t>
            </a:r>
          </a:p>
          <a:p>
            <a:pPr lvl="1">
              <a:buClr>
                <a:srgbClr val="0B082E"/>
              </a:buClr>
            </a:pPr>
            <a:endParaRPr lang="en-US" dirty="0">
              <a:solidFill>
                <a:prstClr val="black">
                  <a:lumMod val="65000"/>
                  <a:lumOff val="35000"/>
                </a:prstClr>
              </a:solidFill>
            </a:endParaRPr>
          </a:p>
          <a:p>
            <a:pPr lvl="0">
              <a:buClr>
                <a:srgbClr val="0B082E"/>
              </a:buClr>
            </a:pPr>
            <a:r>
              <a:rPr lang="en-US" b="1" dirty="0">
                <a:solidFill>
                  <a:prstClr val="black">
                    <a:lumMod val="65000"/>
                    <a:lumOff val="35000"/>
                  </a:prstClr>
                </a:solidFill>
              </a:rPr>
              <a:t>Social Phobia</a:t>
            </a:r>
            <a:r>
              <a:rPr lang="en-US" dirty="0">
                <a:solidFill>
                  <a:prstClr val="black">
                    <a:lumMod val="65000"/>
                    <a:lumOff val="35000"/>
                  </a:prstClr>
                </a:solidFill>
              </a:rPr>
              <a:t> (or </a:t>
            </a:r>
            <a:r>
              <a:rPr lang="en-US" b="1" dirty="0">
                <a:solidFill>
                  <a:prstClr val="black">
                    <a:lumMod val="65000"/>
                    <a:lumOff val="35000"/>
                  </a:prstClr>
                </a:solidFill>
              </a:rPr>
              <a:t>Social Anxiety Disorder</a:t>
            </a:r>
            <a:r>
              <a:rPr lang="en-US" dirty="0" smtClean="0">
                <a:solidFill>
                  <a:prstClr val="black">
                    <a:lumMod val="65000"/>
                    <a:lumOff val="35000"/>
                  </a:prstClr>
                </a:solidFill>
              </a:rPr>
              <a:t>)</a:t>
            </a:r>
          </a:p>
          <a:p>
            <a:pPr lvl="1">
              <a:buClr>
                <a:srgbClr val="0B082E"/>
              </a:buClr>
            </a:pPr>
            <a:r>
              <a:rPr lang="en-US" altLang="en-US" dirty="0">
                <a:latin typeface="Calisto MT" panose="02040603050505030304" pitchFamily="18" charset="0"/>
              </a:rPr>
              <a:t>Extreme anxiety about being judged by others or behaving in a way that might cause embarrassment or ridicule and may lead to avoidance behavior</a:t>
            </a:r>
            <a:endParaRPr lang="en-US" dirty="0">
              <a:solidFill>
                <a:prstClr val="black">
                  <a:lumMod val="65000"/>
                  <a:lumOff val="35000"/>
                </a:prstClr>
              </a:solidFill>
            </a:endParaRPr>
          </a:p>
          <a:p>
            <a:endParaRPr lang="en-US" dirty="0"/>
          </a:p>
        </p:txBody>
      </p:sp>
    </p:spTree>
    <p:extLst>
      <p:ext uri="{BB962C8B-B14F-4D97-AF65-F5344CB8AC3E}">
        <p14:creationId xmlns:p14="http://schemas.microsoft.com/office/powerpoint/2010/main" val="2891161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a:t>Fight Flight Freeze Response </a:t>
            </a:r>
          </a:p>
        </p:txBody>
      </p:sp>
      <p:sp>
        <p:nvSpPr>
          <p:cNvPr id="3" name="Content Placeholder 2"/>
          <p:cNvSpPr>
            <a:spLocks noGrp="1"/>
          </p:cNvSpPr>
          <p:nvPr>
            <p:ph sz="half" idx="1"/>
          </p:nvPr>
        </p:nvSpPr>
        <p:spPr/>
        <p:txBody>
          <a:bodyPr>
            <a:normAutofit fontScale="92500" lnSpcReduction="10000"/>
          </a:bodyPr>
          <a:lstStyle/>
          <a:p>
            <a:r>
              <a:rPr lang="en-US" dirty="0"/>
              <a:t>The fight-or-flight response</a:t>
            </a:r>
            <a:r>
              <a:rPr lang="en-US" dirty="0" smtClean="0"/>
              <a:t>, refers </a:t>
            </a:r>
            <a:r>
              <a:rPr lang="en-US" dirty="0"/>
              <a:t>to a physiological reaction that occurs in the presence of something that is terrifying, either mentally or physically</a:t>
            </a:r>
            <a:r>
              <a:rPr lang="en-US" dirty="0" smtClean="0"/>
              <a:t>.</a:t>
            </a:r>
          </a:p>
          <a:p>
            <a:r>
              <a:rPr lang="en-US" dirty="0"/>
              <a:t>The response is triggered by the release of hormones that prepare your body to either stay and deal with a threat or to run away to safety</a:t>
            </a:r>
          </a:p>
          <a:p>
            <a:r>
              <a:rPr lang="en-US" dirty="0" smtClean="0"/>
              <a:t>After </a:t>
            </a:r>
            <a:r>
              <a:rPr lang="en-US" dirty="0"/>
              <a:t>the threat is gone, it takes between 20 to 60 minutes for the body to return to its pre-arousal levels.</a:t>
            </a:r>
          </a:p>
        </p:txBody>
      </p:sp>
      <p:pic>
        <p:nvPicPr>
          <p:cNvPr id="1026" name="Picture 2" descr="Image result for fight or flight respons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889532" y="1306958"/>
            <a:ext cx="3708972" cy="5050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412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Fight Flight Freeze Response </a:t>
            </a:r>
            <a:endParaRPr lang="en-US" dirty="0"/>
          </a:p>
        </p:txBody>
      </p:sp>
      <p:pic>
        <p:nvPicPr>
          <p:cNvPr id="7" name="rpolpKTWrp4"/>
          <p:cNvPicPr>
            <a:picLocks noGrp="1" noRot="1" noChangeAspect="1"/>
          </p:cNvPicPr>
          <p:nvPr>
            <p:ph idx="1"/>
            <a:videoFile r:link="rId1"/>
          </p:nvPr>
        </p:nvPicPr>
        <p:blipFill>
          <a:blip r:embed="rId3"/>
          <a:stretch>
            <a:fillRect/>
          </a:stretch>
        </p:blipFill>
        <p:spPr>
          <a:xfrm>
            <a:off x="3347824" y="2544927"/>
            <a:ext cx="5986030" cy="3367142"/>
          </a:xfrm>
          <a:prstGeom prst="rect">
            <a:avLst/>
          </a:prstGeom>
        </p:spPr>
      </p:pic>
    </p:spTree>
    <p:extLst>
      <p:ext uri="{BB962C8B-B14F-4D97-AF65-F5344CB8AC3E}">
        <p14:creationId xmlns:p14="http://schemas.microsoft.com/office/powerpoint/2010/main" val="3959857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Grounding Exercise for Anxiety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4694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Depression</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a:t>Depression causes feelings of sadness and/or a loss of interest in activities once enjoyed. It can lead to a variety of emotional and physical problems and can decrease a person’s ability to function at work and at home</a:t>
            </a:r>
            <a:r>
              <a:rPr lang="en-US" dirty="0" smtClean="0"/>
              <a:t>.</a:t>
            </a:r>
          </a:p>
          <a:p>
            <a:r>
              <a:rPr lang="en-US" dirty="0" smtClean="0"/>
              <a:t>3 million new cases per year </a:t>
            </a:r>
            <a:endParaRPr lang="en-US" dirty="0"/>
          </a:p>
        </p:txBody>
      </p:sp>
      <p:sp>
        <p:nvSpPr>
          <p:cNvPr id="4" name="Content Placeholder 3"/>
          <p:cNvSpPr>
            <a:spLocks noGrp="1"/>
          </p:cNvSpPr>
          <p:nvPr>
            <p:ph sz="half" idx="2"/>
          </p:nvPr>
        </p:nvSpPr>
        <p:spPr/>
        <p:txBody>
          <a:bodyPr>
            <a:normAutofit fontScale="70000" lnSpcReduction="20000"/>
          </a:bodyPr>
          <a:lstStyle/>
          <a:p>
            <a:r>
              <a:rPr lang="en-US" dirty="0"/>
              <a:t>Feeling sad or having a depressed mood</a:t>
            </a:r>
          </a:p>
          <a:p>
            <a:r>
              <a:rPr lang="en-US" dirty="0"/>
              <a:t>Loss of interest or pleasure in activities once enjoyed</a:t>
            </a:r>
          </a:p>
          <a:p>
            <a:r>
              <a:rPr lang="en-US" dirty="0"/>
              <a:t>Changes in appetite — weight loss or gain unrelated to dieting</a:t>
            </a:r>
          </a:p>
          <a:p>
            <a:r>
              <a:rPr lang="en-US" dirty="0"/>
              <a:t>Trouble sleeping or sleeping too much</a:t>
            </a:r>
          </a:p>
          <a:p>
            <a:r>
              <a:rPr lang="en-US" dirty="0"/>
              <a:t>Loss of energy or increased fatigue</a:t>
            </a:r>
          </a:p>
          <a:p>
            <a:r>
              <a:rPr lang="en-US" dirty="0"/>
              <a:t>Increase in purposeless physical activity (e.g., hand-wringing or pacing) or slowed movements and speech (actions observable by others)</a:t>
            </a:r>
          </a:p>
          <a:p>
            <a:r>
              <a:rPr lang="en-US" dirty="0"/>
              <a:t>Feeling worthless or guilty</a:t>
            </a:r>
          </a:p>
          <a:p>
            <a:r>
              <a:rPr lang="en-US" dirty="0"/>
              <a:t>Difficulty thinking, concentrating or making decisions</a:t>
            </a:r>
          </a:p>
          <a:p>
            <a:r>
              <a:rPr lang="en-US" dirty="0"/>
              <a:t>Thoughts of death or suicide</a:t>
            </a:r>
          </a:p>
          <a:p>
            <a:pPr marL="0" indent="0">
              <a:buNone/>
            </a:pPr>
            <a:endParaRPr lang="en-US" dirty="0"/>
          </a:p>
        </p:txBody>
      </p:sp>
    </p:spTree>
    <p:extLst>
      <p:ext uri="{BB962C8B-B14F-4D97-AF65-F5344CB8AC3E}">
        <p14:creationId xmlns:p14="http://schemas.microsoft.com/office/powerpoint/2010/main" val="211475164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3413</TotalTime>
  <Words>439</Words>
  <Application>Microsoft Office PowerPoint</Application>
  <PresentationFormat>Widescreen</PresentationFormat>
  <Paragraphs>58</Paragraphs>
  <Slides>14</Slides>
  <Notes>3</Notes>
  <HiddenSlides>0</HiddenSlides>
  <MMClips>3</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Calisto MT</vt:lpstr>
      <vt:lpstr>Gill Sans MT</vt:lpstr>
      <vt:lpstr>Impact</vt:lpstr>
      <vt:lpstr>Wingdings</vt:lpstr>
      <vt:lpstr>Badge</vt:lpstr>
      <vt:lpstr>Anxiety &amp; Depression</vt:lpstr>
      <vt:lpstr>Presenter: Teen lifeline</vt:lpstr>
      <vt:lpstr>Evolution of the human mind</vt:lpstr>
      <vt:lpstr>ANXIETY</vt:lpstr>
      <vt:lpstr>5 common types of anxiety disorders </vt:lpstr>
      <vt:lpstr> Fight Flight Freeze Response </vt:lpstr>
      <vt:lpstr>Fight Flight Freeze Response </vt:lpstr>
      <vt:lpstr>Grounding Exercise for Anxiety </vt:lpstr>
      <vt:lpstr>Depression</vt:lpstr>
      <vt:lpstr>cbt</vt:lpstr>
      <vt:lpstr>Worksheet activity</vt:lpstr>
      <vt:lpstr>Diffusing your thoughts </vt:lpstr>
      <vt:lpstr>Good tips for dealing w/ anxiety and depression</vt:lpstr>
      <vt:lpstr>Books &amp; Apps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 &amp; Depression</dc:title>
  <dc:creator>Haddad, Julianne</dc:creator>
  <cp:lastModifiedBy>Haddad, Julianne</cp:lastModifiedBy>
  <cp:revision>17</cp:revision>
  <cp:lastPrinted>2019-01-15T23:09:52Z</cp:lastPrinted>
  <dcterms:created xsi:type="dcterms:W3CDTF">2019-01-15T22:12:55Z</dcterms:created>
  <dcterms:modified xsi:type="dcterms:W3CDTF">2020-02-14T21:28:58Z</dcterms:modified>
</cp:coreProperties>
</file>